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58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86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 с тема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 с тема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 с тема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BBB04-A5F1-44D4-9759-8F6FD1368D22}" type="datetimeFigureOut">
              <a:rPr lang="bg-BG" smtClean="0"/>
              <a:pPr/>
              <a:t>31.12.2015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D209-CE14-49A4-83F8-BE9FE03C342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bg-BG" b="1" dirty="0" smtClean="0"/>
              <a:t>Поведение на бивола</a:t>
            </a:r>
            <a:br>
              <a:rPr lang="bg-BG" b="1" dirty="0" smtClean="0"/>
            </a:br>
            <a:r>
              <a:rPr lang="bg-BG" b="1" dirty="0" smtClean="0"/>
              <a:t>и Технология на отглеждане</a:t>
            </a:r>
            <a:endParaRPr lang="bg-BG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/>
          <a:lstStyle/>
          <a:p>
            <a:r>
              <a:rPr lang="bg-BG" b="1" dirty="0" smtClean="0"/>
              <a:t>Съставил: Патриция </a:t>
            </a:r>
            <a:r>
              <a:rPr lang="bg-BG" b="1" dirty="0" err="1" smtClean="0"/>
              <a:t>Къцъркова</a:t>
            </a:r>
            <a:endParaRPr lang="bg-BG" b="1" dirty="0"/>
          </a:p>
        </p:txBody>
      </p:sp>
      <p:pic>
        <p:nvPicPr>
          <p:cNvPr id="18434" name="Picture 2" descr="http://png.clipart.me/previews/719/buffalo-clip-art-42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4048125" cy="2933701"/>
          </a:xfrm>
          <a:prstGeom prst="rect">
            <a:avLst/>
          </a:prstGeom>
          <a:noFill/>
        </p:spPr>
      </p:pic>
      <p:pic>
        <p:nvPicPr>
          <p:cNvPr id="5" name="Picture 2" descr="http://images.clipartlogo.com/files/images/40/408372/buffalo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66653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bg-BG" sz="2200" i="1" dirty="0" smtClean="0"/>
              <a:t>Животните може да са разположени едно-, </a:t>
            </a:r>
            <a:r>
              <a:rPr lang="bg-BG" sz="2200" i="1" dirty="0" err="1" smtClean="0"/>
              <a:t>дву-</a:t>
            </a:r>
            <a:r>
              <a:rPr lang="bg-BG" sz="2200" i="1" dirty="0" smtClean="0"/>
              <a:t> и четириредово в зависимост от строителното  решение на сградите. В съвременните ферми животните бяха поставени в бетонни “капани”, с висока кондензация на водната пара през зимата, много вентилатори по стените, които през зимата причиняват простудни заболявания. В бетонните легла животните губят значителна част от енергията си за поддържане на собствената си температура. Всичко това е в противоречие с основните изисквания на бивола. Ето защо при строителството на </a:t>
            </a:r>
            <a:r>
              <a:rPr lang="bg-BG" sz="2200" i="1" dirty="0" err="1" smtClean="0"/>
              <a:t>биволарник</a:t>
            </a:r>
            <a:r>
              <a:rPr lang="bg-BG" sz="2200" i="1" dirty="0" smtClean="0"/>
              <a:t> трябва да се запомни основното правило – той да е топъл. Това би се постигнало, като се направи на помещението кара таван, и то сравнително нисък. А подът задължително да е тухлен.</a:t>
            </a:r>
          </a:p>
          <a:p>
            <a:r>
              <a:rPr lang="bg-BG" sz="2200" i="1" dirty="0" smtClean="0"/>
              <a:t>Поради това, че биволиците често се изсипват, в единия край на редицата трябва да се направят дървени легла (скари) с обратен наклон около 15 % , т.е. при дължина на леглото 2 м. в задната част скарата трябва да е издигната с 30 см. над пода. Така, когато се забележи, че животното може да се изсипи, се поставя на това легло.  По този начин се повдига задницата му и се предотвратява изсипването. </a:t>
            </a:r>
            <a:endParaRPr lang="bg-BG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73216"/>
          </a:xfrm>
        </p:spPr>
        <p:txBody>
          <a:bodyPr>
            <a:normAutofit/>
          </a:bodyPr>
          <a:lstStyle/>
          <a:p>
            <a:r>
              <a:rPr lang="bg-BG" sz="2200" i="1" dirty="0" smtClean="0"/>
              <a:t>В помещението животните може да са разположени с глава към стената (при едноредово разположение) или със срещуположно разположени глави . В зависимост от това  хранителната пътека е разположена между стената и яслата или е централна, с ясли от двете и страни. Вторият начин позволява да се прилага механизация – </a:t>
            </a:r>
            <a:r>
              <a:rPr lang="bg-BG" sz="2200" i="1" dirty="0" err="1" smtClean="0"/>
              <a:t>фуражораздаващо</a:t>
            </a:r>
            <a:r>
              <a:rPr lang="bg-BG" sz="2200" i="1" dirty="0" smtClean="0"/>
              <a:t> ремарке за големи ферми или колички за малки ферми. </a:t>
            </a:r>
          </a:p>
          <a:p>
            <a:r>
              <a:rPr lang="bg-BG" sz="2200" i="1" dirty="0" smtClean="0"/>
              <a:t>Към помещението трябва да се изградят дворчета, където биволите да прекарват топлите дни от годината. Необходимата площ от двора на едно животно е около 7 – 8 кв.м. Най-добре  е да се осигури през летните месеци на биволиците </a:t>
            </a:r>
            <a:r>
              <a:rPr lang="bg-BG" sz="2200" i="1" dirty="0" err="1" smtClean="0"/>
              <a:t>паша</a:t>
            </a:r>
            <a:r>
              <a:rPr lang="bg-BG" sz="2200" i="1" dirty="0" smtClean="0"/>
              <a:t> с естествени водоизточници, където да се къпят. </a:t>
            </a:r>
            <a:endParaRPr lang="bg-BG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bg-BG" b="1" dirty="0" err="1" smtClean="0"/>
              <a:t>Малакини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r>
              <a:rPr lang="bg-BG" sz="2500" i="1" dirty="0" smtClean="0"/>
              <a:t>След 14 – месечна възраст е добре </a:t>
            </a:r>
            <a:r>
              <a:rPr lang="bg-BG" sz="2500" i="1" dirty="0" err="1" smtClean="0"/>
              <a:t>малакините</a:t>
            </a:r>
            <a:r>
              <a:rPr lang="bg-BG" sz="2500" i="1" dirty="0" smtClean="0"/>
              <a:t> да се прехвърлят от свободно – боксово към вързано отглеждане. С това се целят две неща – при вързано отглеждане прирастът е по-висок и животните по-бързо ще достигнат необходимото живо тегло (400 кг.) за </a:t>
            </a:r>
            <a:r>
              <a:rPr lang="bg-BG" sz="2500" i="1" dirty="0" err="1" smtClean="0"/>
              <a:t>заплождане</a:t>
            </a:r>
            <a:r>
              <a:rPr lang="bg-BG" sz="2500" i="1" dirty="0" smtClean="0"/>
              <a:t> и второ, при връзване и отвързване близостта с гледача да допринасят за промяната в поведението на </a:t>
            </a:r>
            <a:r>
              <a:rPr lang="bg-BG" sz="2500" i="1" dirty="0" err="1" smtClean="0"/>
              <a:t>малакините</a:t>
            </a:r>
            <a:r>
              <a:rPr lang="bg-BG" sz="2500" i="1" dirty="0" smtClean="0"/>
              <a:t>. Те стават  по-кротки, тъй като свикват към режима на отглеждане. А това е важно за тях като бъдещи продуктивни животни. Добре е преди </a:t>
            </a:r>
            <a:r>
              <a:rPr lang="bg-BG" sz="2500" i="1" dirty="0" err="1" smtClean="0"/>
              <a:t>омалачване</a:t>
            </a:r>
            <a:r>
              <a:rPr lang="bg-BG" sz="2500" i="1" dirty="0" smtClean="0"/>
              <a:t> да се започне </a:t>
            </a:r>
            <a:r>
              <a:rPr lang="bg-BG" sz="2500" i="1" dirty="0" err="1" smtClean="0"/>
              <a:t>палпиране</a:t>
            </a:r>
            <a:r>
              <a:rPr lang="bg-BG" sz="2500" i="1" dirty="0" smtClean="0"/>
              <a:t> на вимето на </a:t>
            </a:r>
            <a:r>
              <a:rPr lang="bg-BG" sz="2500" i="1" dirty="0" err="1" smtClean="0"/>
              <a:t>малакинята</a:t>
            </a:r>
            <a:r>
              <a:rPr lang="bg-BG" sz="2500" i="1" dirty="0" smtClean="0"/>
              <a:t>, за да свикне бързо с доенето.</a:t>
            </a:r>
            <a:endParaRPr lang="bg-BG" sz="2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_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691276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980727"/>
          </a:xfrm>
        </p:spPr>
        <p:txBody>
          <a:bodyPr>
            <a:normAutofit/>
          </a:bodyPr>
          <a:lstStyle/>
          <a:p>
            <a:r>
              <a:rPr lang="bg-BG" sz="2400" i="1" dirty="0" smtClean="0"/>
              <a:t>Технологичният разчет е направен въз основа на следните биологични показатели:</a:t>
            </a:r>
            <a:endParaRPr lang="bg-BG" sz="2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908720"/>
          <a:ext cx="6984776" cy="21419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915336"/>
                <a:gridCol w="1069440"/>
              </a:tblGrid>
              <a:tr h="419992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Продължителност на възпроизводителния цикъл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/>
                        <a:t>375 дни</a:t>
                      </a:r>
                      <a:endParaRPr lang="bg-BG" sz="20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992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 err="1"/>
                        <a:t>Омалачване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/>
                        <a:t>0 дни</a:t>
                      </a:r>
                      <a:endParaRPr lang="bg-BG" sz="20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992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Сервиз - период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/>
                        <a:t>60 дни</a:t>
                      </a:r>
                      <a:endParaRPr lang="bg-BG" sz="20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992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Бременен период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315 дни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92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u="none" strike="noStrike" dirty="0"/>
                        <a:t>ВСИЧКО: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1" u="none" strike="noStrike" dirty="0"/>
                        <a:t>375 дни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0" y="3284984"/>
            <a:ext cx="9144000" cy="357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g-BG" sz="3200" i="1" dirty="0" smtClean="0"/>
              <a:t>При разработване на производствената програма се използват следните изходни данни: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bg-BG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Средна</a:t>
            </a:r>
            <a:r>
              <a:rPr kumimoji="0" lang="bg-BG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млечност от фуражна биволица – 1700 кг. при 7,5 % мастни вещества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bg-BG" sz="3200" i="1" baseline="0" dirty="0" smtClean="0"/>
              <a:t>Плодовитост – 90</a:t>
            </a:r>
            <a:r>
              <a:rPr lang="bg-BG" sz="3200" i="1" dirty="0" smtClean="0"/>
              <a:t> </a:t>
            </a:r>
            <a:r>
              <a:rPr lang="bg-BG" sz="3200" i="1" dirty="0" smtClean="0"/>
              <a:t>– 80 %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bg-BG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Годишен ремонт – 5 - 8 %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bg-BG" sz="3200" i="1" dirty="0" smtClean="0"/>
              <a:t>Прираст на малачетата до 6 – месечна възраст – 600 г. дневно.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bg-BG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 впечатление, че </a:t>
            </a:r>
            <a:r>
              <a:rPr kumimoji="0" lang="bg-BG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калвинг</a:t>
            </a:r>
            <a:r>
              <a:rPr kumimoji="0" lang="bg-BG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интервалът (375 дни), посочен в технологичният разчет,</a:t>
            </a:r>
            <a:r>
              <a:rPr kumimoji="0" lang="bg-BG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 много по-къс в сравнение с този за популацията, която се отглежда у нас. Това е така, защото в личното стопанство наблюденията за появата на </a:t>
            </a:r>
            <a:r>
              <a:rPr kumimoji="0" lang="bg-BG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разгоненост</a:t>
            </a:r>
            <a:r>
              <a:rPr kumimoji="0" lang="bg-BG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 много по – точни, а покриванията се извършват на време. Стопанинът губи, ако държи ялово животно.</a:t>
            </a:r>
            <a:endParaRPr kumimoji="0" lang="bg-BG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836711"/>
          </a:xfrm>
        </p:spPr>
        <p:txBody>
          <a:bodyPr>
            <a:normAutofit/>
          </a:bodyPr>
          <a:lstStyle/>
          <a:p>
            <a:r>
              <a:rPr lang="bg-BG" sz="2000" i="1" dirty="0" smtClean="0"/>
              <a:t>Според промените във физиологичното състояние на биволиците в един производствен цикъл се обособяват три групи по категории:</a:t>
            </a:r>
            <a:endParaRPr lang="bg-BG" sz="20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764704"/>
          <a:ext cx="8064897" cy="211871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923181"/>
                <a:gridCol w="1070858"/>
                <a:gridCol w="1070858"/>
              </a:tblGrid>
              <a:tr h="516760"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 dirty="0"/>
                        <a:t>Дойни биволици</a:t>
                      </a:r>
                      <a:endParaRPr lang="bg-BG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/>
                        <a:t>3 бр</a:t>
                      </a:r>
                      <a:endParaRPr lang="bg-BG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/>
                        <a:t>6 бр</a:t>
                      </a:r>
                      <a:endParaRPr lang="bg-BG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6760"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 dirty="0" err="1"/>
                        <a:t>Сухостойни</a:t>
                      </a:r>
                      <a:r>
                        <a:rPr lang="bg-BG" sz="2400" u="none" strike="noStrike" dirty="0"/>
                        <a:t> биволици</a:t>
                      </a:r>
                      <a:endParaRPr lang="bg-BG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/>
                        <a:t>1 бр</a:t>
                      </a:r>
                      <a:endParaRPr lang="bg-BG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/>
                        <a:t>3 бр</a:t>
                      </a:r>
                      <a:endParaRPr lang="bg-BG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2598"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 dirty="0"/>
                        <a:t>Биволици в </a:t>
                      </a:r>
                      <a:r>
                        <a:rPr lang="bg-BG" sz="2400" u="none" strike="noStrike" dirty="0" err="1"/>
                        <a:t>следродилен</a:t>
                      </a:r>
                      <a:r>
                        <a:rPr lang="bg-BG" sz="2400" u="none" strike="noStrike" dirty="0"/>
                        <a:t> период</a:t>
                      </a:r>
                      <a:endParaRPr lang="bg-BG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/>
                        <a:t>1 бр</a:t>
                      </a:r>
                      <a:endParaRPr lang="bg-BG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/>
                        <a:t>1 бр</a:t>
                      </a:r>
                      <a:endParaRPr lang="bg-BG" sz="24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98"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 dirty="0"/>
                        <a:t>ВСИЧКО:</a:t>
                      </a:r>
                      <a:endParaRPr lang="bg-BG" sz="2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 dirty="0"/>
                        <a:t>5 </a:t>
                      </a:r>
                      <a:r>
                        <a:rPr lang="bg-BG" sz="2400" u="none" strike="noStrike" dirty="0" err="1"/>
                        <a:t>бр</a:t>
                      </a:r>
                      <a:endParaRPr lang="bg-BG" sz="2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400" u="none" strike="noStrike" dirty="0"/>
                        <a:t>10 </a:t>
                      </a:r>
                      <a:r>
                        <a:rPr lang="bg-BG" sz="2400" u="none" strike="noStrike" dirty="0" err="1"/>
                        <a:t>бр</a:t>
                      </a:r>
                      <a:endParaRPr lang="bg-BG" sz="24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0" y="299695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g-BG" sz="2000" i="1" dirty="0" smtClean="0"/>
              <a:t>Основната продукция, която се получава във фермата, е биволско мляко, приплоди, прираст от тях и допълнително оборски тор. Обемът на продукцията по видове е представена в следната таблица:</a:t>
            </a:r>
            <a:endParaRPr kumimoji="0" lang="bg-BG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4077072"/>
          <a:ext cx="8352928" cy="259228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95789"/>
                <a:gridCol w="3757139"/>
              </a:tblGrid>
              <a:tr h="37032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/>
                        <a:t>Вид продукция</a:t>
                      </a:r>
                      <a:endParaRPr lang="bg-BG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err="1"/>
                        <a:t>Обем</a:t>
                      </a:r>
                      <a:r>
                        <a:rPr lang="ru-RU" sz="2000" b="1" u="none" strike="noStrike" dirty="0"/>
                        <a:t> на </a:t>
                      </a:r>
                      <a:r>
                        <a:rPr lang="ru-RU" sz="2000" b="1" u="none" strike="noStrike" dirty="0" err="1"/>
                        <a:t>продукцията</a:t>
                      </a:r>
                      <a:r>
                        <a:rPr lang="ru-RU" sz="2000" b="1" u="none" strike="noStrike" dirty="0"/>
                        <a:t> за година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/>
                        <a:t>1. </a:t>
                      </a:r>
                      <a:r>
                        <a:rPr lang="ru-RU" sz="2000" i="1" u="none" strike="noStrike" dirty="0" err="1"/>
                        <a:t>Биволско</a:t>
                      </a:r>
                      <a:r>
                        <a:rPr lang="ru-RU" sz="2000" i="1" u="none" strike="noStrike" dirty="0"/>
                        <a:t> </a:t>
                      </a:r>
                      <a:r>
                        <a:rPr lang="ru-RU" sz="2000" i="1" u="none" strike="noStrike" dirty="0" err="1"/>
                        <a:t>мляко</a:t>
                      </a:r>
                      <a:r>
                        <a:rPr lang="ru-RU" sz="2000" i="1" u="none" strike="noStrike" dirty="0"/>
                        <a:t> в кг.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17 000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/>
                        <a:t>2. </a:t>
                      </a:r>
                      <a:r>
                        <a:rPr lang="ru-RU" sz="2000" i="1" u="none" strike="noStrike" dirty="0" err="1"/>
                        <a:t>Родени</a:t>
                      </a:r>
                      <a:r>
                        <a:rPr lang="ru-RU" sz="2000" i="1" u="none" strike="noStrike" dirty="0"/>
                        <a:t> </a:t>
                      </a:r>
                      <a:r>
                        <a:rPr lang="ru-RU" sz="2000" i="1" u="none" strike="noStrike" dirty="0" err="1"/>
                        <a:t>малачета</a:t>
                      </a:r>
                      <a:r>
                        <a:rPr lang="ru-RU" sz="2000" i="1" u="none" strike="noStrike" dirty="0"/>
                        <a:t> в </a:t>
                      </a:r>
                      <a:r>
                        <a:rPr lang="ru-RU" sz="2000" i="1" u="none" strike="noStrike" dirty="0" err="1"/>
                        <a:t>бр</a:t>
                      </a:r>
                      <a:r>
                        <a:rPr lang="ru-RU" sz="2000" i="1" u="none" strike="noStrike" dirty="0"/>
                        <a:t>.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b="0" i="1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 dirty="0"/>
                        <a:t>3. </a:t>
                      </a:r>
                      <a:r>
                        <a:rPr lang="ru-RU" sz="2000" i="1" u="none" strike="noStrike" dirty="0" err="1"/>
                        <a:t>Прираст</a:t>
                      </a:r>
                      <a:r>
                        <a:rPr lang="ru-RU" sz="2000" i="1" u="none" strike="noStrike" dirty="0"/>
                        <a:t> до 6 м (</a:t>
                      </a:r>
                      <a:r>
                        <a:rPr lang="ru-RU" sz="2000" i="1" u="none" strike="noStrike" dirty="0" err="1"/>
                        <a:t>женски</a:t>
                      </a:r>
                      <a:r>
                        <a:rPr lang="ru-RU" sz="2000" i="1" u="none" strike="noStrike" dirty="0"/>
                        <a:t> + </a:t>
                      </a:r>
                      <a:r>
                        <a:rPr lang="ru-RU" sz="2000" i="1" u="none" strike="noStrike" dirty="0" err="1"/>
                        <a:t>мъжки</a:t>
                      </a:r>
                      <a:r>
                        <a:rPr lang="ru-RU" sz="2000" i="1" u="none" strike="noStrike" dirty="0"/>
                        <a:t>) в кг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468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/>
                        <a:t>4. Прираст от 7 до 12 м (женски) в кг</a:t>
                      </a:r>
                      <a:endParaRPr lang="ru-RU" sz="20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126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/>
                        <a:t>5. Прираст от 7 до 12 м (мъжки) в кг</a:t>
                      </a:r>
                      <a:endParaRPr lang="ru-RU" sz="20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153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i="1" u="none" strike="noStrike"/>
                        <a:t>6. Оборски тор в тона</a:t>
                      </a:r>
                      <a:endParaRPr lang="ru-RU" sz="20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i="1" u="none" strike="noStrike" dirty="0"/>
                        <a:t>117</a:t>
                      </a:r>
                      <a:endParaRPr lang="bg-BG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bg-BG" sz="2900" i="1" dirty="0" smtClean="0"/>
              <a:t>Необходимите фуражи по видове се определят според продуктивността на животните, процента на мастните вещества на млякото, средното живо тегло, продължителността на лактацията, капацитета на фермите.</a:t>
            </a:r>
          </a:p>
          <a:p>
            <a:r>
              <a:rPr lang="bg-BG" sz="2900" i="1" dirty="0" smtClean="0"/>
              <a:t>Да не се забравя, че биволите са по-непретенциозни по отношение на използваните фуражи в сравнение с кравите. В състава на дажбите им може да се включват по-големи количества груби фуражи (слама, плява, царевичак) и като резултат да се получи по-евтина продукция. Грубите фуражи, с изключение на царевичака, ако не се подлагат на допълнителна обработка, е добре да се изхранват цели.</a:t>
            </a:r>
          </a:p>
          <a:p>
            <a:r>
              <a:rPr lang="bg-BG" sz="2900" i="1" dirty="0" smtClean="0"/>
              <a:t>През зимата биволиците се хранят оборно, а през лятото – главно пасищно. </a:t>
            </a:r>
          </a:p>
          <a:p>
            <a:r>
              <a:rPr lang="bg-BG" sz="2900" i="1" dirty="0" smtClean="0"/>
              <a:t>Трябва да се знае, че нарушаването на режима на хранене на биволиците се отразява повече върху тяхната млечна продуктивност, отколкото при кравите. </a:t>
            </a:r>
          </a:p>
          <a:p>
            <a:r>
              <a:rPr lang="bg-BG" sz="2900" i="1" dirty="0" smtClean="0"/>
              <a:t>Фуражите се осигуряват чрез собствено производство, закупуване или договаряне със съответната кооперация. </a:t>
            </a:r>
          </a:p>
          <a:p>
            <a:r>
              <a:rPr lang="bg-BG" sz="2900" i="1" dirty="0" smtClean="0"/>
              <a:t>По характер и поведение сегашните породи и </a:t>
            </a:r>
            <a:r>
              <a:rPr lang="bg-BG" sz="2900" i="1" dirty="0" err="1" smtClean="0"/>
              <a:t>отродия</a:t>
            </a:r>
            <a:r>
              <a:rPr lang="bg-BG" sz="2900" i="1" dirty="0" smtClean="0"/>
              <a:t> биволици са доста чувствителни към заобикалящата ги среда в сравнение с културните породи говеда. Върху поведението им при хранене, доене и почивка влияят много фактори на заобикалящата ги среда. Биволиците са особено чувствителни при </a:t>
            </a:r>
            <a:r>
              <a:rPr lang="bg-BG" sz="2900" i="1" dirty="0" err="1" smtClean="0"/>
              <a:t>млекоотдаването</a:t>
            </a:r>
            <a:r>
              <a:rPr lang="bg-BG" sz="2900" i="1" dirty="0" smtClean="0"/>
              <a:t>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bg-BG" sz="2300" i="1" dirty="0" smtClean="0"/>
              <a:t>Промяната на мястото (леглото), на дояча и неговото облекло, гласът и отношението му животното, шумът на използваната техника и още много други елементи на обкръжението влияят неблагоприятно на </a:t>
            </a:r>
            <a:r>
              <a:rPr lang="bg-BG" sz="2300" i="1" dirty="0" err="1" smtClean="0"/>
              <a:t>млекоотдаването</a:t>
            </a:r>
            <a:r>
              <a:rPr lang="bg-BG" sz="2300" i="1" dirty="0" smtClean="0"/>
              <a:t>. Запомнете, ако искате да постигнете добри резултати, отнасяйте се с любов към този вид животни.</a:t>
            </a:r>
          </a:p>
          <a:p>
            <a:r>
              <a:rPr lang="bg-BG" sz="2300" i="1" dirty="0" smtClean="0"/>
              <a:t>Биволиците се отглеждат оборно през зимата и оборно – пасищно през лятото. Сградите биват бетонни и тухлени. Конструкцията може да е бетонна или дървена. В помещенията трябва да се създават оптимални условия на отглеждане: температура (14 – 17 </a:t>
            </a:r>
            <a:r>
              <a:rPr lang="en-US" sz="2300" i="1" dirty="0" smtClean="0"/>
              <a:t>°C</a:t>
            </a:r>
            <a:r>
              <a:rPr lang="bg-BG" sz="2300" i="1" dirty="0" smtClean="0"/>
              <a:t>), относителна влажност (65 – 80 %), концентрация на токсичните газове – въгледвуокис (средногодишно до 100 </a:t>
            </a:r>
            <a:r>
              <a:rPr lang="en-US" sz="2300" i="1" dirty="0" smtClean="0"/>
              <a:t>pp</a:t>
            </a:r>
            <a:r>
              <a:rPr lang="bg-BG" sz="2300" i="1" dirty="0" smtClean="0"/>
              <a:t>м, пределно допустимо – 3000 </a:t>
            </a:r>
            <a:r>
              <a:rPr lang="en-US" sz="2300" i="1" dirty="0" smtClean="0"/>
              <a:t>pp</a:t>
            </a:r>
            <a:r>
              <a:rPr lang="bg-BG" sz="2300" i="1" dirty="0" smtClean="0"/>
              <a:t>м), амоняк (средногодишно във въздуха до 15 </a:t>
            </a:r>
            <a:r>
              <a:rPr lang="en-US" sz="2300" i="1" dirty="0" smtClean="0"/>
              <a:t>pp</a:t>
            </a:r>
            <a:r>
              <a:rPr lang="bg-BG" sz="2300" i="1" dirty="0" smtClean="0"/>
              <a:t>м, пределно допустимо 26 </a:t>
            </a:r>
            <a:r>
              <a:rPr lang="en-US" sz="2300" i="1" dirty="0" smtClean="0"/>
              <a:t>pp</a:t>
            </a:r>
            <a:r>
              <a:rPr lang="bg-BG" sz="2300" i="1" dirty="0" smtClean="0"/>
              <a:t>м), сероводород (средногодишно до 5 </a:t>
            </a:r>
            <a:r>
              <a:rPr lang="en-US" sz="2300" i="1" dirty="0" smtClean="0"/>
              <a:t>pp</a:t>
            </a:r>
            <a:r>
              <a:rPr lang="bg-BG" sz="2300" i="1" dirty="0" smtClean="0"/>
              <a:t>м, пределно допустимо до 10 </a:t>
            </a:r>
            <a:r>
              <a:rPr lang="en-US" sz="2300" i="1" dirty="0" smtClean="0"/>
              <a:t>pp</a:t>
            </a:r>
            <a:r>
              <a:rPr lang="bg-BG" sz="2300" i="1" dirty="0" smtClean="0"/>
              <a:t>м) и пределно допустим шум в средата (до 75 ДБ). Дължината на леглото е 210 см., а ширината – 110 см. Подът трябва да е специални подови тухли, за да е топъл.</a:t>
            </a:r>
            <a:endParaRPr lang="bg-BG" sz="23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bg-BG" sz="1700" i="1" dirty="0" smtClean="0"/>
              <a:t>При обслужването на животните се прилага частична механизация на производствените процеси:</a:t>
            </a:r>
          </a:p>
          <a:p>
            <a:pPr lvl="2">
              <a:buFont typeface="Wingdings" pitchFamily="2" charset="2"/>
              <a:buChar char="ü"/>
            </a:pPr>
            <a:r>
              <a:rPr lang="bg-BG" sz="1700" i="1" dirty="0" smtClean="0"/>
              <a:t>Транспортирането на фуражите се извършва с ремарке към </a:t>
            </a:r>
            <a:r>
              <a:rPr lang="bg-BG" sz="1700" i="1" dirty="0" err="1" smtClean="0"/>
              <a:t>мотоблок</a:t>
            </a:r>
            <a:r>
              <a:rPr lang="bg-BG" sz="1700" i="1" dirty="0" smtClean="0"/>
              <a:t>  “МК-ГБ” (</a:t>
            </a:r>
            <a:r>
              <a:rPr lang="bg-BG" sz="1700" i="1" dirty="0" err="1" smtClean="0"/>
              <a:t>мотокултиватор</a:t>
            </a:r>
            <a:r>
              <a:rPr lang="bg-BG" sz="1700" i="1" dirty="0" smtClean="0"/>
              <a:t>) или други налични транспортни средства. Не се изключва и животинска тяга.</a:t>
            </a:r>
          </a:p>
          <a:p>
            <a:pPr lvl="2">
              <a:buFont typeface="Wingdings" pitchFamily="2" charset="2"/>
              <a:buChar char="ü"/>
            </a:pPr>
            <a:r>
              <a:rPr lang="bg-BG" sz="1700" i="1" dirty="0" smtClean="0"/>
              <a:t>Залагането на фуражите се извършва ръчно или с </a:t>
            </a:r>
            <a:r>
              <a:rPr lang="bg-BG" sz="1700" i="1" dirty="0" err="1" smtClean="0"/>
              <a:t>мотоблока</a:t>
            </a:r>
            <a:r>
              <a:rPr lang="bg-BG" sz="1700" i="1" dirty="0" smtClean="0"/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bg-BG" sz="1700" i="1" dirty="0" smtClean="0"/>
              <a:t>Доенето е механизирано с използване на доилна инсталация “Импулс”  М-602 и охлаждане с течаща вода.</a:t>
            </a:r>
          </a:p>
          <a:p>
            <a:pPr lvl="2">
              <a:buFont typeface="Wingdings" pitchFamily="2" charset="2"/>
              <a:buChar char="ü"/>
            </a:pPr>
            <a:r>
              <a:rPr lang="bg-BG" sz="1700" i="1" dirty="0" smtClean="0"/>
              <a:t>Връзването на биволиците е ръчно – със синджири. </a:t>
            </a:r>
          </a:p>
          <a:p>
            <a:pPr lvl="2">
              <a:buFont typeface="Wingdings" pitchFamily="2" charset="2"/>
              <a:buChar char="ü"/>
            </a:pPr>
            <a:r>
              <a:rPr lang="bg-BG" sz="1700" i="1" dirty="0" smtClean="0"/>
              <a:t>Поенето е с автопоилки на принципа на скачените съдове.</a:t>
            </a:r>
          </a:p>
          <a:p>
            <a:pPr lvl="2">
              <a:buFont typeface="Wingdings" pitchFamily="2" charset="2"/>
              <a:buChar char="ü"/>
            </a:pPr>
            <a:r>
              <a:rPr lang="bg-BG" sz="1700" i="1" dirty="0" smtClean="0"/>
              <a:t>Почистването на тора е ръчно или с </a:t>
            </a:r>
            <a:r>
              <a:rPr lang="bg-BG" sz="1700" i="1" dirty="0" err="1" smtClean="0"/>
              <a:t>булдозерна</a:t>
            </a:r>
            <a:r>
              <a:rPr lang="bg-BG" sz="1700" i="1" dirty="0" smtClean="0"/>
              <a:t> лопата към </a:t>
            </a:r>
            <a:r>
              <a:rPr lang="bg-BG" sz="1700" i="1" dirty="0" err="1" smtClean="0"/>
              <a:t>мотокултиватора</a:t>
            </a:r>
            <a:r>
              <a:rPr lang="bg-BG" sz="1700" i="1" dirty="0" smtClean="0"/>
              <a:t>. Торът се транспортира с ръчна количка до мястото за временно съхранение (торище или контейнер от системата РК - 4).</a:t>
            </a:r>
          </a:p>
          <a:p>
            <a:r>
              <a:rPr lang="bg-BG" sz="1700" i="1" dirty="0" smtClean="0"/>
              <a:t>Малачетата до 3 – месечна възраст се отглеждат в индивидуални или групови боксове. До тази възраст, както и след това те се отглеждат в същите сгради. След 5 –</a:t>
            </a:r>
            <a:r>
              <a:rPr lang="bg-BG" sz="1700" i="1" dirty="0" err="1" smtClean="0"/>
              <a:t>ия</a:t>
            </a:r>
            <a:r>
              <a:rPr lang="bg-BG" sz="1700" i="1" dirty="0" smtClean="0"/>
              <a:t> месец им се осигурява </a:t>
            </a:r>
            <a:r>
              <a:rPr lang="bg-BG" sz="1700" i="1" dirty="0" err="1" smtClean="0"/>
              <a:t>паша</a:t>
            </a:r>
            <a:r>
              <a:rPr lang="bg-BG" sz="1700" i="1" dirty="0" smtClean="0"/>
              <a:t>. </a:t>
            </a:r>
          </a:p>
          <a:p>
            <a:r>
              <a:rPr lang="bg-BG" sz="1700" i="1" dirty="0" smtClean="0"/>
              <a:t>Малачетата, предназначени за угояване, се доугояват във фермите – оборно или пасищно – оборно, според конкретните условия.</a:t>
            </a:r>
          </a:p>
          <a:p>
            <a:r>
              <a:rPr lang="bg-BG" sz="1700" i="1" dirty="0" smtClean="0"/>
              <a:t>В помещенията не се предвижда допълнително отопление, а вентилация – на </a:t>
            </a:r>
            <a:r>
              <a:rPr lang="bg-BG" sz="1700" i="1" dirty="0" err="1" smtClean="0"/>
              <a:t>аерация</a:t>
            </a:r>
            <a:r>
              <a:rPr lang="bg-BG" sz="1700" i="1" dirty="0" smtClean="0"/>
              <a:t>.</a:t>
            </a:r>
          </a:p>
          <a:p>
            <a:r>
              <a:rPr lang="bg-BG" sz="1700" i="1" dirty="0" smtClean="0"/>
              <a:t>Прилага се свободен режим на работа при съвместяване на всички функции по отглеждане на биволиците, малачетата и </a:t>
            </a:r>
            <a:r>
              <a:rPr lang="bg-BG" sz="1700" i="1" dirty="0" err="1" smtClean="0"/>
              <a:t>малакините</a:t>
            </a:r>
            <a:r>
              <a:rPr lang="bg-BG" sz="1700" i="1" dirty="0" smtClean="0"/>
              <a:t>. Работният ден е ненормиран. </a:t>
            </a:r>
          </a:p>
          <a:p>
            <a:r>
              <a:rPr lang="bg-BG" sz="1700" i="1" dirty="0" smtClean="0"/>
              <a:t>Ветеринарномедицинското обслужване се осъществява на основата на договор  със съответните организации или с частно практикуващи лекари.</a:t>
            </a:r>
            <a:endParaRPr lang="bg-BG" sz="17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ig_4c95220d91a7a78ba249dc1ea4db8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56640" cy="520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bg-BG" b="1" dirty="0" smtClean="0"/>
              <a:t>Поведение на Бивола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В резултат на продължителната адаптация на биволите към климатичните условия, храненето и други  са настъпили съществени изменения в строежа и особено в функциите на органите и системите, които имат тясна връзка с външната среда.</a:t>
            </a:r>
          </a:p>
          <a:p>
            <a:r>
              <a:rPr lang="bg-BG" b="1" i="1" dirty="0" smtClean="0"/>
              <a:t>Реакцията на биволите и приспособяването им към условията на околната среда имат важно значение, както за тяхната продуктивност, така и за рационалното използване на средствата за производство.</a:t>
            </a:r>
          </a:p>
          <a:p>
            <a:r>
              <a:rPr lang="bg-BG" b="1" i="1" dirty="0" smtClean="0"/>
              <a:t>Това налага да се ползват поведенческите реакции на животните и физиологичните механизми, които лежат в основата им.</a:t>
            </a:r>
          </a:p>
          <a:p>
            <a:r>
              <a:rPr lang="bg-BG" b="1" i="1" dirty="0" smtClean="0"/>
              <a:t>Кои са по-важните поведенчески реакции при малачетата през първите 24 часа след раждането и какво показват те? Още първите минути след раждането – повдигат глава, отърсват се, мърдат уши, правят опити за стъпване на предни крака. Тази тяхна активност е обяснима, тъй като те се раждат напълно оформени – анатомично, морфологично и физиологично. </a:t>
            </a:r>
          </a:p>
          <a:p>
            <a:r>
              <a:rPr lang="bg-BG" b="1" i="1" dirty="0" smtClean="0"/>
              <a:t>Първият опит за ставане се наблюдава на 11 –ата минута (6-21- ата мин.), първо ставане – на 45 -87 – ата мин. </a:t>
            </a:r>
          </a:p>
          <a:p>
            <a:r>
              <a:rPr lang="bg-BG" b="1" i="1" dirty="0" smtClean="0"/>
              <a:t>Най-ранните опити за поява на безусловния рефлекс на бозаене се правят  на 56 минути  след раждане, а най-късните – 6 часа. При телетата първите опити за забозаване се наблюдават  много по-рано – 17-39 мин. след отелване.</a:t>
            </a:r>
          </a:p>
          <a:p>
            <a:r>
              <a:rPr lang="bg-BG" b="1" i="1" dirty="0" smtClean="0"/>
              <a:t>Първото забозаване се извършва в интервала от 71-ата мин. до 6 – 7 часа след раждането. Не чакайте този дълъг интервал , а помогнете на малачето! Не забравяйте за ценните качества на </a:t>
            </a:r>
            <a:r>
              <a:rPr lang="bg-BG" b="1" i="1" dirty="0" err="1" smtClean="0"/>
              <a:t>коластрата</a:t>
            </a:r>
            <a:r>
              <a:rPr lang="bg-BG" b="1" i="1" dirty="0" smtClean="0"/>
              <a:t> и за нейното предназначение, а така също за бързата й промяна през лактацията.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ig_f0da0c698ace3ecb71f3f18106cf9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248400" cy="4686300"/>
          </a:xfrm>
          <a:prstGeom prst="rect">
            <a:avLst/>
          </a:prstGeom>
          <a:noFill/>
        </p:spPr>
      </p:pic>
      <p:pic>
        <p:nvPicPr>
          <p:cNvPr id="2051" name="Picture 3" descr="C:\Users\User\Desktop\big_5367c5df72754078e96852e7daa003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764021" cy="3573016"/>
          </a:xfrm>
          <a:prstGeom prst="rect">
            <a:avLst/>
          </a:prstGeom>
          <a:noFill/>
        </p:spPr>
      </p:pic>
      <p:sp>
        <p:nvSpPr>
          <p:cNvPr id="4" name="Текстово поле 3"/>
          <p:cNvSpPr txBox="1"/>
          <p:nvPr/>
        </p:nvSpPr>
        <p:spPr>
          <a:xfrm>
            <a:off x="4932040" y="5373216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i="1" dirty="0" smtClean="0"/>
              <a:t>Биволски Бици разплодници от породата </a:t>
            </a:r>
            <a:r>
              <a:rPr lang="bg-BG" sz="2000" b="1" i="1" dirty="0" err="1" smtClean="0"/>
              <a:t>Мурра</a:t>
            </a:r>
            <a:endParaRPr lang="bg-BG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ig_eb9bc6449e67f3a16cb381fd456171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04856" cy="5778642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2627784" y="60212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Хранителна пътека и ясла</a:t>
            </a:r>
          </a:p>
          <a:p>
            <a:pPr algn="ctr"/>
            <a:r>
              <a:rPr lang="bg-BG" b="1" i="1" dirty="0" err="1" smtClean="0"/>
              <a:t>Биволоферма</a:t>
            </a:r>
            <a:r>
              <a:rPr lang="bg-BG" b="1" i="1" dirty="0" smtClean="0"/>
              <a:t> във България</a:t>
            </a:r>
            <a:endParaRPr lang="bg-BG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big_c7cf7b40e354f4eedc92ae8eeb821f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big_a512d14e8c0387a229bfcaaa6883af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big_a8aab2d03c0363c4bc3a25d83a761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114443" cy="5472608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2627784" y="616530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Хранителна пътека и ясла </a:t>
            </a:r>
            <a:r>
              <a:rPr lang="bg-BG" b="1" i="1" dirty="0" err="1" smtClean="0"/>
              <a:t>Биволоферма</a:t>
            </a:r>
            <a:r>
              <a:rPr lang="bg-BG" b="1" i="1" dirty="0" smtClean="0"/>
              <a:t> в Италия</a:t>
            </a:r>
            <a:endParaRPr lang="bg-BG" b="1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big_4ae4003fa2eb4b93a0b23910563273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560840" cy="5670631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3203848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Легла за Биволици</a:t>
            </a:r>
            <a:endParaRPr lang="bg-BG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big_cae91d4131794b13a65bd86203a820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5886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big_f8f34686808e41da09601869bcb6a6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23049" cy="552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big_12ff9b938b744f9f86feba85db03ef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11" y="548680"/>
            <a:ext cx="8756825" cy="4925714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2699792" y="573325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Дворче за разходка с басейн</a:t>
            </a:r>
            <a:endParaRPr lang="bg-BG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big_f1bd21032ea8225ca62401e9a7b86b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96200" cy="5772150"/>
          </a:xfrm>
          <a:prstGeom prst="rect">
            <a:avLst/>
          </a:prstGeom>
          <a:noFill/>
        </p:spPr>
      </p:pic>
      <p:sp>
        <p:nvSpPr>
          <p:cNvPr id="3" name="Текстово поле 2"/>
          <p:cNvSpPr txBox="1"/>
          <p:nvPr/>
        </p:nvSpPr>
        <p:spPr>
          <a:xfrm>
            <a:off x="2339752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/>
              <a:t>Доилна инсталация тип </a:t>
            </a:r>
            <a:r>
              <a:rPr lang="bg-BG" b="1" i="1" dirty="0" err="1" smtClean="0"/>
              <a:t>Карусел</a:t>
            </a:r>
            <a:endParaRPr lang="bg-BG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r>
              <a:rPr lang="bg-BG" sz="3300" b="1" i="1" dirty="0" smtClean="0"/>
              <a:t>Средната продължителност на едно бозаене е 14-15 мин. Колкото по-често бозае малачето, толкова по-кратки са </a:t>
            </a:r>
            <a:r>
              <a:rPr lang="bg-BG" sz="3300" b="1" i="1" dirty="0" err="1" smtClean="0"/>
              <a:t>бозайните</a:t>
            </a:r>
            <a:r>
              <a:rPr lang="bg-BG" sz="3300" b="1" i="1" dirty="0" smtClean="0"/>
              <a:t> периоди. За една минута малачетата извършват от 80 до 117 смукателни движения. През първия ден след раждането малачето бозае около 5 пъти. Помислете върху това и решете сами дали е достатъчно двукратното хранене на малачето.</a:t>
            </a:r>
          </a:p>
          <a:p>
            <a:r>
              <a:rPr lang="bg-BG" sz="3300" b="1" i="1" dirty="0" smtClean="0"/>
              <a:t>Непосредствено след раждането малачетата появяват безусловно – ориентировъчно – изследователски рефлекс. А след това постепенно започват да създават свои денонощен ритъм. </a:t>
            </a:r>
          </a:p>
          <a:p>
            <a:r>
              <a:rPr lang="bg-BG" sz="3300" b="1" i="1" dirty="0" smtClean="0"/>
              <a:t>През първото денонощие след раждането малачето предимно лежи (През 70-80 % от времето) и по-малко стои (20-30 % от времето). През този период малачетата </a:t>
            </a:r>
            <a:r>
              <a:rPr lang="bg-BG" sz="3300" b="1" i="1" dirty="0" err="1" smtClean="0"/>
              <a:t>дефекират</a:t>
            </a:r>
            <a:r>
              <a:rPr lang="bg-BG" sz="3300" b="1" i="1" dirty="0" smtClean="0"/>
              <a:t> около 4 пъти, а уринират 5 пъти.</a:t>
            </a:r>
          </a:p>
          <a:p>
            <a:r>
              <a:rPr lang="bg-BG" sz="3300" b="1" i="1" dirty="0" smtClean="0"/>
              <a:t>Преценката на системите за отглеждане на биволите от етологична гледна точка имаме решаващо значение. Тя се основава на проучване на така нар. “основни” фактори. За такъв се приема поведението, свързано с храненето, с почивката, с активността, с продуктивността и др.</a:t>
            </a:r>
          </a:p>
          <a:p>
            <a:r>
              <a:rPr lang="bg-BG" sz="3300" b="1" i="1" dirty="0" smtClean="0"/>
              <a:t>Под понятието “почивка” е прието да се разбира пребиваването в легнало и стоящо положение, ако животното не проявява друга активност освен преживяне. Независимо, че стоенето се смята, като форма на почивка, тя е качествено различна от почивката при лежане, тъй като обмяната на енергия е повишена и съответно </a:t>
            </a:r>
            <a:r>
              <a:rPr lang="bg-BG" sz="3300" b="1" i="1" dirty="0" err="1" smtClean="0"/>
              <a:t>топлопродуктивността</a:t>
            </a:r>
            <a:r>
              <a:rPr lang="bg-BG" sz="3300" b="1" i="1" dirty="0" smtClean="0"/>
              <a:t> е увеличена. Енергийната обмяна при стоене и бездействие е по-висока в сравнение с тази при лежане.</a:t>
            </a:r>
          </a:p>
          <a:p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5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051720" y="2924944"/>
            <a:ext cx="5040560" cy="923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Край </a:t>
            </a:r>
            <a:r>
              <a:rPr lang="bg-BG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bg-BG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38" name="Picture 2" descr="http://www.4to40.com/images/coloring_book/buffal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657655" cy="2592363"/>
          </a:xfrm>
          <a:prstGeom prst="rect">
            <a:avLst/>
          </a:prstGeom>
          <a:noFill/>
        </p:spPr>
      </p:pic>
      <p:pic>
        <p:nvPicPr>
          <p:cNvPr id="39940" name="Picture 4" descr="http://azcoloring.com/coloring/kTM/n49/kTMn49ETj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40514" cy="2524088"/>
          </a:xfrm>
          <a:prstGeom prst="rect">
            <a:avLst/>
          </a:prstGeom>
          <a:noFill/>
        </p:spPr>
      </p:pic>
      <p:pic>
        <p:nvPicPr>
          <p:cNvPr id="39942" name="Picture 6" descr="http://www.4to40.com/images/coloring_book/co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3263621" cy="2798555"/>
          </a:xfrm>
          <a:prstGeom prst="rect">
            <a:avLst/>
          </a:prstGeom>
          <a:noFill/>
        </p:spPr>
      </p:pic>
      <p:pic>
        <p:nvPicPr>
          <p:cNvPr id="39944" name="Picture 8" descr="http://factsanddetails.com/archives/002/201405/5384eb3969f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77072"/>
            <a:ext cx="34766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bg-BG" sz="1800" b="1" i="1" dirty="0" smtClean="0"/>
              <a:t>Двигателната активност включва специфична и неспецифична активност. Всяка поведенческа проявя по своята същност е двигателна активност. В практиката под двигателна активност се имат предвид главно две поведенчески прояви – стоене и движение. </a:t>
            </a:r>
          </a:p>
          <a:p>
            <a:r>
              <a:rPr lang="bg-BG" sz="1800" b="1" i="1" dirty="0" smtClean="0"/>
              <a:t>Изследвани са следните форми на поведение: хранително поведение, свързано с почивката; поведение, свързано с двигателната активност; поведение по време на доене. </a:t>
            </a:r>
          </a:p>
          <a:p>
            <a:r>
              <a:rPr lang="bg-BG" sz="1800" b="1" i="1" dirty="0" smtClean="0"/>
              <a:t>Проявите, по които се съди за хранителното поведение, са: продължителността на хранене и преживяне и разпределението им в денонощието. Регистрира се и положението, с което животните преживят – прави или легнали.</a:t>
            </a:r>
          </a:p>
          <a:p>
            <a:r>
              <a:rPr lang="bg-BG" sz="1800" b="1" i="1" dirty="0" smtClean="0"/>
              <a:t>Като основен показател, характеризиращ почивката, се използва времето, през което животните лежат. З двигателната активност се съди по времето на стоене в движение. Времето за хранене е функция на честотата на хранене и продължителността на едно хранене. Броят на преживните периоди при биволиците и </a:t>
            </a:r>
            <a:r>
              <a:rPr lang="bg-BG" sz="1800" b="1" i="1" dirty="0" err="1" smtClean="0"/>
              <a:t>малакините</a:t>
            </a:r>
            <a:r>
              <a:rPr lang="bg-BG" sz="1800" b="1" i="1" dirty="0" smtClean="0"/>
              <a:t> за едно денонощие е от  11 до 17, а при малачетата  те са с по-широк диапазон – 7 – 15 в зависимост от възрастта. Общата продължителност на времето, изразходвано за преживяне при биволиците  и </a:t>
            </a:r>
            <a:r>
              <a:rPr lang="bg-BG" sz="1800" b="1" i="1" dirty="0" err="1" smtClean="0"/>
              <a:t>малакините</a:t>
            </a:r>
            <a:r>
              <a:rPr lang="bg-BG" sz="1800" b="1" i="1" dirty="0" smtClean="0"/>
              <a:t>, е средно 6 -7 часа, а при малачетата – 5-12 часа. Средната продължителност на отделния преживен период при малачетата е 33-34 мин., а при биволиците и </a:t>
            </a:r>
            <a:r>
              <a:rPr lang="bg-BG" sz="1800" b="1" i="1" dirty="0" err="1" smtClean="0"/>
              <a:t>малакините</a:t>
            </a:r>
            <a:r>
              <a:rPr lang="bg-BG" sz="1800" b="1" i="1" dirty="0" smtClean="0"/>
              <a:t> той е по-дълъг. Преживният период е най-кратък по време на доене. При биволиците не съществува пряка взаимозависимост между доенето и възникването на преживният процес. Преживните периоди през нощните часове са по-продължителни.</a:t>
            </a:r>
            <a:endParaRPr lang="bg-BG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Показателят, характеризиращ преживния процес, е индексът на преживяне (минути/кг сухо вещество). Преживният индекс при хранене с груби фуражи зависи от физическата форма и от съдържанието на груби </a:t>
            </a:r>
            <a:r>
              <a:rPr lang="bg-BG" b="1" i="1" dirty="0" err="1" smtClean="0"/>
              <a:t>влакнини</a:t>
            </a:r>
            <a:r>
              <a:rPr lang="bg-BG" b="1" i="1" dirty="0" smtClean="0"/>
              <a:t>. При малачетата се наблюдава по-голям преживен индекс (43-114). Това показва, че те отделят повече време за преживянето на 1 кг. сухо вещество. Може би това е една от причините за по-доброто използване на грубите фуражи от биволите в сравнение с говедата.</a:t>
            </a:r>
          </a:p>
          <a:p>
            <a:r>
              <a:rPr lang="bg-BG" b="1" i="1" dirty="0" smtClean="0"/>
              <a:t>Малачетата отделят от 26 до 32 % от времето в денонощието за преживяне. То се осъществява главно през нощта в легнало положение (60-85 %). Големият разход на енергия при преживянето е причина то да се извършва през нощта и в легнало положение. Броят на </a:t>
            </a:r>
            <a:r>
              <a:rPr lang="bg-BG" b="1" i="1" dirty="0" err="1" smtClean="0"/>
              <a:t>дъвкателните</a:t>
            </a:r>
            <a:r>
              <a:rPr lang="bg-BG" b="1" i="1" dirty="0" smtClean="0"/>
              <a:t> движения за преживянето на една хапка при малачетата е различен (28-66) и зависи главно от дажбата.</a:t>
            </a:r>
          </a:p>
          <a:p>
            <a:r>
              <a:rPr lang="bg-BG" b="1" i="1" dirty="0" smtClean="0"/>
              <a:t>Продължителността на едно </a:t>
            </a:r>
            <a:r>
              <a:rPr lang="bg-BG" b="1" i="1" dirty="0" err="1" smtClean="0"/>
              <a:t>дъвкателно</a:t>
            </a:r>
            <a:r>
              <a:rPr lang="bg-BG" b="1" i="1" dirty="0" smtClean="0"/>
              <a:t> движение при преживяне е от 0,75 до 1,</a:t>
            </a:r>
            <a:r>
              <a:rPr lang="bg-BG" b="1" i="1" dirty="0" err="1" smtClean="0"/>
              <a:t>1</a:t>
            </a:r>
            <a:r>
              <a:rPr lang="bg-BG" b="1" i="1" dirty="0" smtClean="0"/>
              <a:t> секунди. Независимо от състава на </a:t>
            </a:r>
            <a:r>
              <a:rPr lang="bg-BG" b="1" i="1" dirty="0" err="1" smtClean="0"/>
              <a:t>даждата</a:t>
            </a:r>
            <a:r>
              <a:rPr lang="bg-BG" b="1" i="1" dirty="0" smtClean="0"/>
              <a:t> малачетата дъвчат по време на преживяне по-бавно. Това е видова особеност. Когато се разглеждат  данните за продължителността на преживянето броят и времетраенето на отделните преживни периоди и броят на </a:t>
            </a:r>
            <a:r>
              <a:rPr lang="bg-BG" b="1" i="1" dirty="0" err="1" smtClean="0"/>
              <a:t>дъвкателните</a:t>
            </a:r>
            <a:r>
              <a:rPr lang="bg-BG" b="1" i="1" dirty="0" smtClean="0"/>
              <a:t> движения за една порция повърната маса, трябва да се има предвид, че те зависят от вида, качеството и количеството на фуража, състоянието и продуктивността на животните, сезона и др.</a:t>
            </a:r>
            <a:endParaRPr lang="bg-BG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565304" cy="3096344"/>
          </a:xfrm>
        </p:spPr>
        <p:txBody>
          <a:bodyPr>
            <a:normAutofit/>
          </a:bodyPr>
          <a:lstStyle/>
          <a:p>
            <a:pPr algn="l"/>
            <a:r>
              <a:rPr lang="bg-BG" sz="2800" i="1" dirty="0" smtClean="0"/>
              <a:t>Запомнете, че всички видове дейности на животните, свързани с приемането, смилането и оползотворяването на хранителните вещества, се отнасят към хранителното поведение.</a:t>
            </a:r>
            <a:endParaRPr lang="bg-BG" sz="2800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44008" y="3861048"/>
            <a:ext cx="4269160" cy="2808312"/>
          </a:xfrm>
        </p:spPr>
        <p:txBody>
          <a:bodyPr>
            <a:normAutofit fontScale="85000" lnSpcReduction="10000"/>
          </a:bodyPr>
          <a:lstStyle/>
          <a:p>
            <a:r>
              <a:rPr lang="bg-BG" i="1" dirty="0" smtClean="0"/>
              <a:t>То е в най-тясна връзка с растежа и развитието на младите животни, млечната продуктивност, прираста и качеството на месото.</a:t>
            </a:r>
            <a:endParaRPr lang="bg-BG" i="1" dirty="0"/>
          </a:p>
        </p:txBody>
      </p:sp>
      <p:pic>
        <p:nvPicPr>
          <p:cNvPr id="1028" name="Picture 4" descr="http://www.birdsasart.com/rootjpegs/cape%20Buffalo%20and%20ca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313240" cy="2800288"/>
          </a:xfrm>
          <a:prstGeom prst="rect">
            <a:avLst/>
          </a:prstGeom>
          <a:noFill/>
        </p:spPr>
      </p:pic>
      <p:pic>
        <p:nvPicPr>
          <p:cNvPr id="1030" name="Picture 6" descr="http://www.learnersdictionary.com/media/ld/images/legacy_print_images/water_buffalo_re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Технология на Отглеждане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bg-BG" b="1" dirty="0" smtClean="0"/>
              <a:t>Отглеждане на различни категории биволи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r>
              <a:rPr lang="bg-BG" sz="1850" b="1" i="1" dirty="0" smtClean="0"/>
              <a:t>Малачета до 3-месечна възраст може да се отглеждат по различен начин: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bg-BG" sz="1850" b="1" i="1" dirty="0" smtClean="0"/>
              <a:t>Малачето бозае от биволицата и след това се извършва доенето ;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bg-BG" sz="1850" b="1" i="1" dirty="0" smtClean="0"/>
              <a:t>Извършва се доенето, малачето присъства на доенето и след това се пуска да бозае ;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bg-BG" sz="1850" b="1" i="1" dirty="0" smtClean="0"/>
              <a:t>Малачето присъства на доенето, без да се пуска да бозае, а се храни изкуствено ;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bg-BG" sz="1850" b="1" i="1" dirty="0" smtClean="0"/>
              <a:t>Веднага след раждането малачето се отделя от биволицата и се храни изкуствено с кофа или биберон.</a:t>
            </a:r>
          </a:p>
          <a:p>
            <a:pPr marL="514350" indent="-514350"/>
            <a:r>
              <a:rPr lang="bg-BG" sz="1850" b="1" i="1" dirty="0" smtClean="0"/>
              <a:t>За препоръчване е при отглеждането на </a:t>
            </a:r>
            <a:r>
              <a:rPr lang="bg-BG" sz="1850" b="1" i="1" dirty="0" err="1" smtClean="0"/>
              <a:t>бозайни</a:t>
            </a:r>
            <a:r>
              <a:rPr lang="bg-BG" sz="1850" b="1" i="1" dirty="0" smtClean="0"/>
              <a:t> малачета да се прилага последният начин. След 20-ия ден на малачетата се дава концентрирана смеска, а след 30-ия ден – груб фураж.</a:t>
            </a:r>
          </a:p>
          <a:p>
            <a:pPr marL="514350" indent="-514350"/>
            <a:r>
              <a:rPr lang="bg-BG" sz="1850" b="1" i="1" dirty="0" smtClean="0"/>
              <a:t>До 3-4 месечна възраст малачетата се отглеждат в индивидуални или групови боксове разположени в същата сграда или на друго място. След тази възраст в зависимост от пола и предназначението на малачетата те се отглеждат оборно (вързано или в групови боксове)</a:t>
            </a:r>
            <a:r>
              <a:rPr lang="bg-BG" sz="1850" b="1" i="1" dirty="0"/>
              <a:t> </a:t>
            </a:r>
            <a:r>
              <a:rPr lang="bg-BG" sz="1850" b="1" i="1" dirty="0" smtClean="0"/>
              <a:t>през зимния период и пасищно през лятото.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08920"/>
          </a:xfrm>
        </p:spPr>
        <p:txBody>
          <a:bodyPr/>
          <a:lstStyle/>
          <a:p>
            <a:r>
              <a:rPr lang="bg-BG" i="1" dirty="0" smtClean="0"/>
              <a:t>Вътрешното разпределение на помещенията и степента на механизация на производствените процеси се решават според конкретните условия. Необходимо е да се спазват определени технологични норми. </a:t>
            </a:r>
          </a:p>
          <a:p>
            <a:endParaRPr lang="bg-BG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1" y="2780926"/>
          <a:ext cx="8784977" cy="39137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71962"/>
                <a:gridCol w="3153754"/>
                <a:gridCol w="2159261"/>
              </a:tblGrid>
              <a:tr h="5684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Категория и технология на </a:t>
                      </a:r>
                      <a:r>
                        <a:rPr lang="ru-RU" sz="1800" u="none" strike="noStrike" dirty="0" err="1"/>
                        <a:t>отглеждане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Необходима площ за 1 животно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/>
                        <a:t>Фронт на хранене</a:t>
                      </a:r>
                      <a:endParaRPr lang="bg-BG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541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/>
                        <a:t>Малачета</a:t>
                      </a:r>
                      <a:r>
                        <a:rPr lang="ru-RU" sz="1800" u="none" strike="noStrike" dirty="0"/>
                        <a:t> до 3 м. в </a:t>
                      </a:r>
                      <a:r>
                        <a:rPr lang="ru-RU" sz="1800" u="none" strike="noStrike" dirty="0" err="1"/>
                        <a:t>групови</a:t>
                      </a:r>
                      <a:r>
                        <a:rPr lang="ru-RU" sz="1800" u="none" strike="noStrike" dirty="0"/>
                        <a:t> </a:t>
                      </a:r>
                      <a:r>
                        <a:rPr lang="ru-RU" sz="1800" u="none" strike="noStrike" dirty="0" err="1"/>
                        <a:t>боксове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1,5 кв.м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/>
                        <a:t>0,25 м</a:t>
                      </a:r>
                      <a:endParaRPr lang="bg-BG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541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Малачета от 3 до 6 м. в групови боксове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1,8 кв.м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0,35 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541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Малачета от 6 до 12 м. в групови боксове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2,5 кв.м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/>
                        <a:t>0,40 м</a:t>
                      </a:r>
                      <a:endParaRPr lang="bg-BG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541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Малачета от 12 до 18 м. в групови боксове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3,5 кв.м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0,45 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541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err="1"/>
                        <a:t>Малакини</a:t>
                      </a:r>
                      <a:r>
                        <a:rPr lang="ru-RU" sz="1800" u="none" strike="noStrike" dirty="0"/>
                        <a:t> над 18 м. в </a:t>
                      </a:r>
                      <a:r>
                        <a:rPr lang="ru-RU" sz="1800" u="none" strike="noStrike" dirty="0" err="1"/>
                        <a:t>групови</a:t>
                      </a:r>
                      <a:r>
                        <a:rPr lang="ru-RU" sz="1800" u="none" strike="noStrike" dirty="0"/>
                        <a:t> </a:t>
                      </a:r>
                      <a:r>
                        <a:rPr lang="ru-RU" sz="1800" u="none" strike="noStrike" dirty="0" err="1"/>
                        <a:t>боксове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3,5 кв.м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0,60 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  <a:tr h="5413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/>
                        <a:t>Малачета за угояване при хранене на воля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/>
                        <a:t>2,5-3 кв.м</a:t>
                      </a:r>
                      <a:endParaRPr lang="bg-BG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u="none" strike="noStrike" dirty="0"/>
                        <a:t>0,20-0,30 м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2" marR="8912" marT="8912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2088232"/>
          </a:xfrm>
        </p:spPr>
        <p:txBody>
          <a:bodyPr>
            <a:normAutofit fontScale="70000" lnSpcReduction="20000"/>
          </a:bodyPr>
          <a:lstStyle/>
          <a:p>
            <a:r>
              <a:rPr lang="bg-BG" i="1" dirty="0" smtClean="0"/>
              <a:t>Те се отглеждат в закрити помещения, вързани на ясла през зимата, и пасищно през лятото. Сградите може да са бетонни и монолитни, а покривната конструкция да е дървена и с керемиди.</a:t>
            </a:r>
          </a:p>
          <a:p>
            <a:r>
              <a:rPr lang="bg-BG" i="1" dirty="0" smtClean="0"/>
              <a:t>Вътрешното разпределение на сградата се прави съобразно с броя на животните, предвидената механизация на производствените процеси и др., като се спазват следните технологични нормативи :</a:t>
            </a:r>
          </a:p>
        </p:txBody>
      </p:sp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smtClean="0"/>
              <a:t>Дойни и </a:t>
            </a:r>
            <a:r>
              <a:rPr lang="bg-BG" b="1" dirty="0" err="1" smtClean="0"/>
              <a:t>сухостойни</a:t>
            </a:r>
            <a:r>
              <a:rPr lang="bg-BG" b="1" dirty="0" smtClean="0"/>
              <a:t> биволици</a:t>
            </a:r>
            <a:endParaRPr lang="bg-BG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7" y="3789040"/>
          <a:ext cx="8496944" cy="269808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16749"/>
                <a:gridCol w="1366538"/>
                <a:gridCol w="1566640"/>
                <a:gridCol w="1347017"/>
              </a:tblGrid>
              <a:tr h="538991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Норми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Биволици</a:t>
                      </a:r>
                      <a:endParaRPr lang="bg-BG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Малачета</a:t>
                      </a:r>
                      <a:endParaRPr lang="bg-BG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Малакини</a:t>
                      </a:r>
                      <a:endParaRPr lang="bg-BG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332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дължина на леглото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200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120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200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332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ширина на леглото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110 см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70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110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3324"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ширина на яслата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70 см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60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70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13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/>
                        <a:t>височина на яслата от страна на леглото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/>
                        <a:t>50-55 см</a:t>
                      </a:r>
                      <a:endParaRPr lang="bg-BG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25-30 см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2000" u="none" strike="noStrike" dirty="0"/>
                        <a:t>30-40 см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2836</Words>
  <Application>Microsoft Office PowerPoint</Application>
  <PresentationFormat>Презентация на цял екран (4:3)</PresentationFormat>
  <Paragraphs>156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1" baseType="lpstr">
      <vt:lpstr>Office тема</vt:lpstr>
      <vt:lpstr>Поведение на бивола и Технология на отглеждане</vt:lpstr>
      <vt:lpstr>Поведение на Бивола</vt:lpstr>
      <vt:lpstr>Слайд 3</vt:lpstr>
      <vt:lpstr>Слайд 4</vt:lpstr>
      <vt:lpstr>Слайд 5</vt:lpstr>
      <vt:lpstr>Запомнете, че всички видове дейности на животните, свързани с приемането, смилането и оползотворяването на хранителните вещества, се отнасят към хранителното поведение.</vt:lpstr>
      <vt:lpstr>Технология на Отглеждане Отглеждане на различни категории биволи</vt:lpstr>
      <vt:lpstr>Слайд 8</vt:lpstr>
      <vt:lpstr>Дойни и сухостойни биволици</vt:lpstr>
      <vt:lpstr>Слайд 10</vt:lpstr>
      <vt:lpstr>Слайд 11</vt:lpstr>
      <vt:lpstr>Малакини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на бивола и Технология на отглеждане</dc:title>
  <dc:creator>User</dc:creator>
  <cp:lastModifiedBy>User</cp:lastModifiedBy>
  <cp:revision>86</cp:revision>
  <dcterms:created xsi:type="dcterms:W3CDTF">2015-12-19T10:18:37Z</dcterms:created>
  <dcterms:modified xsi:type="dcterms:W3CDTF">2015-12-31T19:47:14Z</dcterms:modified>
</cp:coreProperties>
</file>